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328" r:id="rId3"/>
    <p:sldId id="258" r:id="rId4"/>
    <p:sldId id="329" r:id="rId5"/>
    <p:sldId id="330" r:id="rId6"/>
    <p:sldId id="331" r:id="rId7"/>
    <p:sldId id="359" r:id="rId8"/>
    <p:sldId id="358" r:id="rId9"/>
    <p:sldId id="357" r:id="rId10"/>
    <p:sldId id="332" r:id="rId11"/>
    <p:sldId id="349" r:id="rId12"/>
    <p:sldId id="350" r:id="rId13"/>
    <p:sldId id="351" r:id="rId14"/>
    <p:sldId id="352" r:id="rId15"/>
    <p:sldId id="353" r:id="rId16"/>
    <p:sldId id="354" r:id="rId17"/>
    <p:sldId id="334" r:id="rId18"/>
    <p:sldId id="355" r:id="rId19"/>
    <p:sldId id="336" r:id="rId20"/>
    <p:sldId id="356" r:id="rId21"/>
    <p:sldId id="335" r:id="rId22"/>
    <p:sldId id="333" r:id="rId23"/>
    <p:sldId id="337" r:id="rId24"/>
    <p:sldId id="338" r:id="rId25"/>
    <p:sldId id="339" r:id="rId26"/>
    <p:sldId id="340" r:id="rId27"/>
    <p:sldId id="341" r:id="rId28"/>
    <p:sldId id="342" r:id="rId29"/>
    <p:sldId id="343" r:id="rId30"/>
    <p:sldId id="344" r:id="rId31"/>
    <p:sldId id="345" r:id="rId32"/>
    <p:sldId id="346" r:id="rId33"/>
    <p:sldId id="347" r:id="rId34"/>
    <p:sldId id="348" r:id="rId3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638" autoAdjust="0"/>
  </p:normalViewPr>
  <p:slideViewPr>
    <p:cSldViewPr>
      <p:cViewPr>
        <p:scale>
          <a:sx n="70" d="100"/>
          <a:sy n="70" d="100"/>
        </p:scale>
        <p:origin x="-510" y="-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3DBC94-657A-46C7-A39A-29625466896C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D3261-B2B5-4A28-99C7-D46FFDF4185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5850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an inexpensive two-wheeled differentially-steered robot based on the popular 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Uno compatible microcontrollers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power bank (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充电宝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is preferred.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6567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D3261-B2B5-4A28-99C7-D46FFDF41851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441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19BA5-0B00-4B96-8540-47EAE08CCA68}" type="datetimeFigureOut">
              <a:rPr lang="zh-CN" altLang="en-US" smtClean="0"/>
              <a:pPr/>
              <a:t>2017/9/25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DA128-4C56-4B43-B02A-FA864DEBB4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tem.taobao.com/item.htm?spm=a230r.1.14.34.b3d0545wrmSbI&amp;id=549203084246&amp;ns=1&amp;abbucket=6" TargetMode="External"/><Relationship Id="rId7" Type="http://schemas.openxmlformats.org/officeDocument/2006/relationships/hyperlink" Target="https://item.taobao.com/item.htm?spm=a230r.1.14.1.259c9a8fb5V2UX&amp;id=550638776446&amp;ns=1&amp;abbucket=6" TargetMode="External"/><Relationship Id="rId2" Type="http://schemas.openxmlformats.org/officeDocument/2006/relationships/hyperlink" Target="https://item.taobao.com/item.htm?spm=a230r.1.14.64.7493f1vYNl3n&amp;id=544525722944&amp;ns=1&amp;abbucket=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tem.taobao.com/item.htm?spm=a230r.1.14.14.78ab380aXYHFJr&amp;id=555707085826&amp;ns=1&amp;abbucket=6" TargetMode="External"/><Relationship Id="rId5" Type="http://schemas.openxmlformats.org/officeDocument/2006/relationships/hyperlink" Target="https://item.taobao.com/item.htm?spm=a230r.1.14.15.6682cdc3ppnBWn&amp;id=528712531278&amp;ns=1&amp;abbucket=6" TargetMode="External"/><Relationship Id="rId4" Type="http://schemas.openxmlformats.org/officeDocument/2006/relationships/hyperlink" Target="https://item.taobao.com/item.htm?spm=a230r.1.14.98.5c7881e7OMmtPI&amp;id=531457661561&amp;ns=1&amp;abbucket=6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for AI projects</a:t>
            </a:r>
            <a:endParaRPr lang="zh-CN" altLang="en-US" dirty="0"/>
          </a:p>
        </p:txBody>
      </p:sp>
      <p:pic>
        <p:nvPicPr>
          <p:cNvPr id="4" name="图片 3" descr="IMG_20170827_172045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82886" y="2643182"/>
            <a:ext cx="3161114" cy="42148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AFMotor.h</a:t>
            </a:r>
            <a:r>
              <a:rPr lang="en-US" altLang="zh-CN" dirty="0"/>
              <a:t>&gt;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AF_DCMotor</a:t>
            </a:r>
            <a:r>
              <a:rPr lang="en-US" altLang="zh-CN" dirty="0"/>
              <a:t> </a:t>
            </a:r>
            <a:r>
              <a:rPr lang="en-US" altLang="zh-CN" dirty="0" err="1"/>
              <a:t>Rback_motor</a:t>
            </a:r>
            <a:r>
              <a:rPr lang="en-US" altLang="zh-CN" dirty="0"/>
              <a:t>(4);   </a:t>
            </a:r>
          </a:p>
          <a:p>
            <a:pPr marL="0" indent="0">
              <a:buNone/>
            </a:pPr>
            <a:r>
              <a:rPr lang="en-US" altLang="zh-CN" dirty="0" err="1"/>
              <a:t>AF_DCMotor</a:t>
            </a:r>
            <a:r>
              <a:rPr lang="en-US" altLang="zh-CN" dirty="0"/>
              <a:t> </a:t>
            </a:r>
            <a:r>
              <a:rPr lang="en-US" altLang="zh-CN" dirty="0" err="1"/>
              <a:t>Lback_motor</a:t>
            </a:r>
            <a:r>
              <a:rPr lang="en-US" altLang="zh-CN" dirty="0"/>
              <a:t>(1);</a:t>
            </a:r>
          </a:p>
          <a:p>
            <a:pPr marL="0" indent="0">
              <a:buNone/>
            </a:pPr>
            <a:r>
              <a:rPr lang="en-US" altLang="zh-CN" dirty="0"/>
              <a:t>float </a:t>
            </a:r>
            <a:r>
              <a:rPr lang="en-US" altLang="zh-CN" dirty="0" err="1"/>
              <a:t>RLRatio</a:t>
            </a:r>
            <a:r>
              <a:rPr lang="en-US" altLang="zh-CN" dirty="0"/>
              <a:t> = 1.0;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maxSpeed</a:t>
            </a:r>
            <a:r>
              <a:rPr lang="en-US" altLang="zh-CN" dirty="0"/>
              <a:t> = 80;//</a:t>
            </a:r>
            <a:r>
              <a:rPr lang="zh-CN" altLang="en-US" dirty="0"/>
              <a:t>最大速度</a:t>
            </a:r>
          </a:p>
          <a:p>
            <a:pPr marL="0" indent="0">
              <a:buNone/>
            </a:pPr>
            <a:r>
              <a:rPr lang="en-US" altLang="zh-CN" dirty="0"/>
              <a:t>char </a:t>
            </a:r>
            <a:r>
              <a:rPr lang="en-US" altLang="zh-CN" dirty="0" err="1"/>
              <a:t>getstr</a:t>
            </a:r>
            <a:r>
              <a:rPr lang="en-US" altLang="zh-CN" dirty="0"/>
              <a:t>;//</a:t>
            </a:r>
            <a:r>
              <a:rPr lang="zh-CN" altLang="en-US" dirty="0"/>
              <a:t>串口数据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IntervalTime</a:t>
            </a:r>
            <a:r>
              <a:rPr lang="en-US" altLang="zh-CN" dirty="0"/>
              <a:t>;//</a:t>
            </a:r>
            <a:r>
              <a:rPr lang="zh-CN" altLang="en-US" dirty="0"/>
              <a:t>测距时间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trig = 9;//sero1</a:t>
            </a:r>
            <a:r>
              <a:rPr lang="zh-CN" altLang="en-US" dirty="0"/>
              <a:t>保留端口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echo = 10;//sero2</a:t>
            </a:r>
            <a:r>
              <a:rPr lang="zh-CN" altLang="en-US" dirty="0"/>
              <a:t>保留端口</a:t>
            </a:r>
          </a:p>
          <a:p>
            <a:pPr marL="0" indent="0"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control=1;//0:</a:t>
            </a:r>
            <a:r>
              <a:rPr lang="zh-CN" altLang="en-US" dirty="0"/>
              <a:t>人工控制</a:t>
            </a:r>
            <a:r>
              <a:rPr lang="en-US" altLang="zh-CN" dirty="0"/>
              <a:t>;1:</a:t>
            </a:r>
            <a:r>
              <a:rPr lang="zh-CN" altLang="en-US" dirty="0"/>
              <a:t>自动控制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setup() {</a:t>
            </a:r>
          </a:p>
          <a:p>
            <a:pPr marL="0" indent="0">
              <a:buNone/>
            </a:pPr>
            <a:r>
              <a:rPr lang="en-US" altLang="zh-CN" dirty="0"/>
              <a:t>  // put your setup code here, to run once: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Serial.begin</a:t>
            </a:r>
            <a:r>
              <a:rPr lang="en-US" altLang="zh-CN" dirty="0"/>
              <a:t>(9600);    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delay(2000);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//</a:t>
            </a:r>
            <a:r>
              <a:rPr lang="zh-CN" altLang="en-US" dirty="0"/>
              <a:t>超声波测距</a:t>
            </a:r>
          </a:p>
          <a:p>
            <a:pPr marL="0" indent="0">
              <a:buNone/>
            </a:pPr>
            <a:r>
              <a:rPr lang="zh-CN" altLang="en-US" dirty="0"/>
              <a:t>  </a:t>
            </a:r>
            <a:r>
              <a:rPr lang="en-US" altLang="zh-CN" dirty="0" err="1"/>
              <a:t>pinMode</a:t>
            </a:r>
            <a:r>
              <a:rPr lang="en-US" altLang="zh-CN" dirty="0"/>
              <a:t>(echo, INPUT);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pinMode</a:t>
            </a:r>
            <a:r>
              <a:rPr lang="en-US" altLang="zh-CN" dirty="0"/>
              <a:t>(trig, OUTPUT);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05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void loop()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getstr</a:t>
            </a:r>
            <a:r>
              <a:rPr lang="en-US" altLang="zh-CN" dirty="0"/>
              <a:t> = </a:t>
            </a:r>
            <a:r>
              <a:rPr lang="en-US" altLang="zh-CN" dirty="0" err="1"/>
              <a:t>Serial.read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  driver();</a:t>
            </a:r>
          </a:p>
          <a:p>
            <a:pPr marL="0" indent="0">
              <a:buNone/>
            </a:pPr>
            <a:r>
              <a:rPr lang="en-US" altLang="zh-CN" dirty="0"/>
              <a:t>  if(control==1){</a:t>
            </a:r>
          </a:p>
          <a:p>
            <a:pPr marL="0" indent="0">
              <a:buNone/>
            </a:pPr>
            <a:r>
              <a:rPr lang="en-US" altLang="zh-CN" dirty="0"/>
              <a:t>      </a:t>
            </a:r>
            <a:r>
              <a:rPr lang="en-US" altLang="zh-CN" dirty="0" err="1"/>
              <a:t>ultrasonicCar</a:t>
            </a:r>
            <a:r>
              <a:rPr lang="en-US" altLang="zh-CN" dirty="0"/>
              <a:t>();</a:t>
            </a:r>
          </a:p>
          <a:p>
            <a:pPr marL="0" indent="0">
              <a:buNone/>
            </a:pPr>
            <a:r>
              <a:rPr lang="en-US" altLang="zh-CN" dirty="0"/>
              <a:t>  }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4212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forward()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void backward()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0950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558924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altLang="zh-CN" dirty="0"/>
              <a:t>void </a:t>
            </a:r>
            <a:r>
              <a:rPr lang="en-US" altLang="zh-CN" dirty="0" err="1"/>
              <a:t>stopcar</a:t>
            </a:r>
            <a:r>
              <a:rPr lang="en-US" altLang="zh-CN" dirty="0"/>
              <a:t>() 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(RELEASE);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 smtClean="0"/>
              <a:t>void </a:t>
            </a:r>
            <a:r>
              <a:rPr lang="en-US" altLang="zh-CN" dirty="0"/>
              <a:t>left(){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</a:p>
          <a:p>
            <a:pPr marL="0" indent="0">
              <a:buNone/>
            </a:pPr>
            <a:r>
              <a:rPr lang="en-US" altLang="zh-CN" dirty="0" smtClean="0"/>
              <a:t>void </a:t>
            </a:r>
            <a:r>
              <a:rPr lang="en-US" altLang="zh-CN" dirty="0"/>
              <a:t>right(){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995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0"/>
            <a:ext cx="82296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void driver() {</a:t>
            </a:r>
          </a:p>
          <a:p>
            <a:pPr marL="0" indent="0">
              <a:buNone/>
            </a:pPr>
            <a:r>
              <a:rPr lang="en-US" altLang="zh-CN" sz="1800" dirty="0"/>
              <a:t>  if ((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'&lt;')&amp;&amp;(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&gt;0.1))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 -= 0.1;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);</a:t>
            </a:r>
          </a:p>
          <a:p>
            <a:pPr marL="0" indent="0">
              <a:buNone/>
            </a:pPr>
            <a:r>
              <a:rPr lang="en-US" altLang="zh-CN" sz="1800" dirty="0"/>
              <a:t>  }  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'&gt;')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 += 0.1;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</a:t>
            </a:r>
            <a:r>
              <a:rPr lang="en-US" altLang="zh-CN" sz="1800" dirty="0" err="1"/>
              <a:t>RLRatio</a:t>
            </a:r>
            <a:r>
              <a:rPr lang="en-US" altLang="zh-CN" sz="1800" dirty="0"/>
              <a:t>);</a:t>
            </a:r>
          </a:p>
          <a:p>
            <a:pPr marL="0" indent="0">
              <a:buNone/>
            </a:pPr>
            <a:r>
              <a:rPr lang="en-US" altLang="zh-CN" sz="1800" dirty="0"/>
              <a:t>  }  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'5')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("</a:t>
            </a:r>
            <a:r>
              <a:rPr lang="en-US" altLang="zh-CN" sz="1800" dirty="0" err="1"/>
              <a:t>stopcar</a:t>
            </a:r>
            <a:r>
              <a:rPr lang="en-US" altLang="zh-CN" sz="1800" dirty="0"/>
              <a:t>");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stopcar</a:t>
            </a:r>
            <a:r>
              <a:rPr lang="en-US" altLang="zh-CN" sz="1800" dirty="0"/>
              <a:t>();</a:t>
            </a:r>
          </a:p>
          <a:p>
            <a:pPr marL="0" indent="0">
              <a:buNone/>
            </a:pPr>
            <a:r>
              <a:rPr lang="en-US" altLang="zh-CN" sz="1800" dirty="0"/>
              <a:t>    control=0;</a:t>
            </a:r>
          </a:p>
          <a:p>
            <a:pPr marL="0" indent="0">
              <a:buNone/>
            </a:pPr>
            <a:r>
              <a:rPr lang="en-US" altLang="zh-CN" sz="1800" dirty="0"/>
              <a:t>  }</a:t>
            </a:r>
          </a:p>
          <a:p>
            <a:pPr marL="0" indent="0">
              <a:buNone/>
            </a:pPr>
            <a:r>
              <a:rPr lang="en-US" altLang="zh-CN" sz="1800" dirty="0"/>
              <a:t>  if (</a:t>
            </a:r>
            <a:r>
              <a:rPr lang="en-US" altLang="zh-CN" sz="1800" dirty="0" err="1"/>
              <a:t>getstr</a:t>
            </a:r>
            <a:r>
              <a:rPr lang="en-US" altLang="zh-CN" sz="1800" dirty="0"/>
              <a:t> == '1') {</a:t>
            </a:r>
          </a:p>
          <a:p>
            <a:pPr marL="0" indent="0">
              <a:buNone/>
            </a:pPr>
            <a:r>
              <a:rPr lang="en-US" altLang="zh-CN" sz="1800" dirty="0"/>
              <a:t>    </a:t>
            </a:r>
            <a:r>
              <a:rPr lang="en-US" altLang="zh-CN" sz="1800" dirty="0" err="1"/>
              <a:t>Serial.println</a:t>
            </a:r>
            <a:r>
              <a:rPr lang="en-US" altLang="zh-CN" sz="1800" dirty="0"/>
              <a:t>("forward");</a:t>
            </a:r>
          </a:p>
          <a:p>
            <a:pPr marL="0" indent="0">
              <a:buNone/>
            </a:pPr>
            <a:r>
              <a:rPr lang="en-US" altLang="zh-CN" sz="1800" dirty="0"/>
              <a:t>    forward();</a:t>
            </a:r>
          </a:p>
          <a:p>
            <a:pPr marL="0" indent="0">
              <a:buNone/>
            </a:pPr>
            <a:r>
              <a:rPr lang="en-US" altLang="zh-CN" sz="1800" dirty="0"/>
              <a:t>    control=0;</a:t>
            </a:r>
          </a:p>
          <a:p>
            <a:pPr marL="0" indent="0">
              <a:buNone/>
            </a:pPr>
            <a:r>
              <a:rPr lang="en-US" altLang="zh-CN" sz="1800" dirty="0"/>
              <a:t>  }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endParaRPr lang="zh-CN" altLang="en-US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5203126" y="-18047"/>
            <a:ext cx="392392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(</a:t>
            </a:r>
            <a:r>
              <a:rPr lang="en-US" altLang="zh-CN" dirty="0" err="1"/>
              <a:t>getstr</a:t>
            </a:r>
            <a:r>
              <a:rPr lang="en-US" altLang="zh-CN" dirty="0"/>
              <a:t> == '2')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("backward");</a:t>
            </a:r>
          </a:p>
          <a:p>
            <a:r>
              <a:rPr lang="en-US" altLang="zh-CN" dirty="0"/>
              <a:t>    backward();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 == '3')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("right");</a:t>
            </a:r>
          </a:p>
          <a:p>
            <a:r>
              <a:rPr lang="en-US" altLang="zh-CN" dirty="0"/>
              <a:t>    right();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 == '4') {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("left");</a:t>
            </a:r>
          </a:p>
          <a:p>
            <a:r>
              <a:rPr lang="en-US" altLang="zh-CN" dirty="0"/>
              <a:t>    left();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 (</a:t>
            </a:r>
            <a:r>
              <a:rPr lang="en-US" altLang="zh-CN" dirty="0" err="1"/>
              <a:t>getstr</a:t>
            </a:r>
            <a:r>
              <a:rPr lang="en-US" altLang="zh-CN" dirty="0"/>
              <a:t>=='6'){</a:t>
            </a:r>
          </a:p>
          <a:p>
            <a:r>
              <a:rPr lang="en-US" altLang="zh-CN" dirty="0"/>
              <a:t>    control=1;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("Auto Control On");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if(</a:t>
            </a:r>
            <a:r>
              <a:rPr lang="en-US" altLang="zh-CN" dirty="0" err="1"/>
              <a:t>getstr</a:t>
            </a:r>
            <a:r>
              <a:rPr lang="en-US" altLang="zh-CN" dirty="0"/>
              <a:t>=='7'){</a:t>
            </a:r>
          </a:p>
          <a:p>
            <a:r>
              <a:rPr lang="en-US" altLang="zh-CN" dirty="0"/>
              <a:t>    control=0;</a:t>
            </a:r>
          </a:p>
          <a:p>
            <a:r>
              <a:rPr lang="en-US" altLang="zh-CN" dirty="0"/>
              <a:t>    </a:t>
            </a:r>
            <a:r>
              <a:rPr lang="en-US" altLang="zh-CN" dirty="0" err="1"/>
              <a:t>Serial.println</a:t>
            </a:r>
            <a:r>
              <a:rPr lang="en-US" altLang="zh-CN" dirty="0"/>
              <a:t>("Auto Control Off");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089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16632"/>
            <a:ext cx="8229600" cy="6858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zh-CN" sz="1800" dirty="0"/>
              <a:t>float </a:t>
            </a:r>
            <a:r>
              <a:rPr lang="en-US" altLang="zh-CN" sz="1800" dirty="0" err="1"/>
              <a:t>getdistance</a:t>
            </a:r>
            <a:r>
              <a:rPr lang="en-US" altLang="zh-CN" sz="1800" dirty="0"/>
              <a:t>() {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digitalWrite</a:t>
            </a:r>
            <a:r>
              <a:rPr lang="en-US" altLang="zh-CN" sz="1800" dirty="0"/>
              <a:t>(trig, 1);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delayMicroseconds</a:t>
            </a:r>
            <a:r>
              <a:rPr lang="en-US" altLang="zh-CN" sz="1800" dirty="0"/>
              <a:t>(15);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digitalWrite</a:t>
            </a:r>
            <a:r>
              <a:rPr lang="en-US" altLang="zh-CN" sz="1800" dirty="0"/>
              <a:t>(trig, 0);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IntervalTime</a:t>
            </a:r>
            <a:r>
              <a:rPr lang="en-US" altLang="zh-CN" sz="1800" dirty="0"/>
              <a:t> = </a:t>
            </a:r>
            <a:r>
              <a:rPr lang="en-US" altLang="zh-CN" sz="1800" dirty="0" err="1"/>
              <a:t>pulseIn</a:t>
            </a:r>
            <a:r>
              <a:rPr lang="en-US" altLang="zh-CN" sz="1800" dirty="0"/>
              <a:t>(echo, HIGH);</a:t>
            </a:r>
          </a:p>
          <a:p>
            <a:pPr marL="0" indent="0">
              <a:buNone/>
            </a:pPr>
            <a:r>
              <a:rPr lang="en-US" altLang="zh-CN" sz="1800" dirty="0"/>
              <a:t>  return </a:t>
            </a:r>
            <a:r>
              <a:rPr lang="en-US" altLang="zh-CN" sz="1800" dirty="0" err="1"/>
              <a:t>IntervalTime</a:t>
            </a:r>
            <a:r>
              <a:rPr lang="en-US" altLang="zh-CN" sz="1800" dirty="0"/>
              <a:t> / 58.00;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en-US" altLang="zh-CN" sz="1800" dirty="0"/>
              <a:t>void </a:t>
            </a:r>
            <a:r>
              <a:rPr lang="en-US" altLang="zh-CN" sz="1800" dirty="0" err="1"/>
              <a:t>ultrasonicCar</a:t>
            </a:r>
            <a:r>
              <a:rPr lang="en-US" altLang="zh-CN" sz="1800" dirty="0"/>
              <a:t>() {</a:t>
            </a:r>
          </a:p>
          <a:p>
            <a:pPr marL="0" indent="0">
              <a:buNone/>
            </a:pPr>
            <a:r>
              <a:rPr lang="en-US" altLang="zh-CN" sz="1800" dirty="0"/>
              <a:t>  float s = 0;</a:t>
            </a:r>
          </a:p>
          <a:p>
            <a:pPr marL="0" indent="0">
              <a:buNone/>
            </a:pPr>
            <a:r>
              <a:rPr lang="en-US" altLang="zh-CN" sz="1800" dirty="0"/>
              <a:t>  s = </a:t>
            </a:r>
            <a:r>
              <a:rPr lang="en-US" altLang="zh-CN" sz="1800" dirty="0" err="1"/>
              <a:t>getdistance</a:t>
            </a:r>
            <a:r>
              <a:rPr lang="en-US" altLang="zh-CN" sz="1800" dirty="0"/>
              <a:t>();</a:t>
            </a:r>
          </a:p>
          <a:p>
            <a:pPr marL="0" indent="0">
              <a:buNone/>
            </a:pPr>
            <a:r>
              <a:rPr lang="en-US" altLang="zh-CN" sz="1800" dirty="0"/>
              <a:t>  </a:t>
            </a:r>
            <a:r>
              <a:rPr lang="en-US" altLang="zh-CN" sz="1800" dirty="0" err="1"/>
              <a:t>ultrasonicCar</a:t>
            </a:r>
            <a:r>
              <a:rPr lang="en-US" altLang="zh-CN" sz="1800" dirty="0"/>
              <a:t>(s);</a:t>
            </a:r>
          </a:p>
          <a:p>
            <a:pPr marL="0" indent="0">
              <a:buNone/>
            </a:pPr>
            <a:r>
              <a:rPr lang="en-US" altLang="zh-CN" sz="1800" dirty="0"/>
              <a:t>}</a:t>
            </a:r>
          </a:p>
          <a:p>
            <a:pPr marL="0" indent="0">
              <a:buNone/>
            </a:pPr>
            <a:endParaRPr lang="en-US" altLang="zh-CN" sz="1800" dirty="0"/>
          </a:p>
        </p:txBody>
      </p:sp>
      <p:sp>
        <p:nvSpPr>
          <p:cNvPr id="5" name="TextBox 4"/>
          <p:cNvSpPr txBox="1"/>
          <p:nvPr/>
        </p:nvSpPr>
        <p:spPr>
          <a:xfrm>
            <a:off x="4246984" y="2046280"/>
            <a:ext cx="491509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void </a:t>
            </a:r>
            <a:r>
              <a:rPr lang="en-US" altLang="zh-CN" dirty="0" err="1"/>
              <a:t>ultrasonicCar</a:t>
            </a:r>
            <a:r>
              <a:rPr lang="en-US" altLang="zh-CN" dirty="0"/>
              <a:t>(float s) {</a:t>
            </a:r>
          </a:p>
          <a:p>
            <a:r>
              <a:rPr lang="en-US" altLang="zh-CN" dirty="0"/>
              <a:t>  if ((s &lt; 40)&amp;&amp;(s&gt;0)){//40cm</a:t>
            </a:r>
            <a:r>
              <a:rPr lang="zh-CN" altLang="en-US" dirty="0"/>
              <a:t>以内</a:t>
            </a:r>
          </a:p>
          <a:p>
            <a:r>
              <a:rPr lang="zh-CN" altLang="en-US" dirty="0"/>
              <a:t>    </a:t>
            </a:r>
            <a:r>
              <a:rPr lang="en-US" altLang="zh-CN" dirty="0" err="1"/>
              <a:t>randomright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  }else{</a:t>
            </a:r>
          </a:p>
          <a:p>
            <a:r>
              <a:rPr lang="en-US" altLang="zh-CN" dirty="0"/>
              <a:t>    forward();</a:t>
            </a:r>
          </a:p>
          <a:p>
            <a:r>
              <a:rPr lang="en-US" altLang="zh-CN" dirty="0"/>
              <a:t>  }</a:t>
            </a:r>
          </a:p>
          <a:p>
            <a:r>
              <a:rPr lang="en-US" altLang="zh-CN" dirty="0"/>
              <a:t>}</a:t>
            </a:r>
          </a:p>
          <a:p>
            <a:r>
              <a:rPr lang="en-US" altLang="zh-CN" dirty="0"/>
              <a:t>void </a:t>
            </a:r>
            <a:r>
              <a:rPr lang="en-US" altLang="zh-CN" dirty="0" err="1"/>
              <a:t>randomright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Rback_motor.run</a:t>
            </a:r>
            <a:r>
              <a:rPr lang="en-US" altLang="zh-CN" dirty="0"/>
              <a:t>(BACKWARD);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Lback_motor.run</a:t>
            </a:r>
            <a:r>
              <a:rPr lang="en-US" altLang="zh-CN" dirty="0"/>
              <a:t>(FORWARD);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*</a:t>
            </a:r>
            <a:r>
              <a:rPr lang="en-US" altLang="zh-CN" dirty="0" err="1"/>
              <a:t>RLRatio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</a:t>
            </a:r>
            <a:r>
              <a:rPr lang="en-US" altLang="zh-CN" dirty="0" err="1"/>
              <a:t>maxSpeed</a:t>
            </a:r>
            <a:r>
              <a:rPr lang="en-US" altLang="zh-CN" dirty="0"/>
              <a:t>);</a:t>
            </a:r>
          </a:p>
          <a:p>
            <a:r>
              <a:rPr lang="en-US" altLang="zh-CN" dirty="0"/>
              <a:t>  long n = random(50,1000);//</a:t>
            </a:r>
            <a:r>
              <a:rPr lang="zh-CN" altLang="en-US" dirty="0"/>
              <a:t>随机转向 </a:t>
            </a:r>
            <a:r>
              <a:rPr lang="en-US" altLang="zh-CN" dirty="0"/>
              <a:t>0.05 - 1</a:t>
            </a:r>
            <a:r>
              <a:rPr lang="zh-CN" altLang="en-US" dirty="0"/>
              <a:t>秒</a:t>
            </a:r>
          </a:p>
          <a:p>
            <a:r>
              <a:rPr lang="zh-CN" altLang="en-US" dirty="0"/>
              <a:t>  </a:t>
            </a:r>
            <a:r>
              <a:rPr lang="en-US" altLang="zh-CN" dirty="0"/>
              <a:t>delay(n);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Rback_motor.setSpeed</a:t>
            </a:r>
            <a:r>
              <a:rPr lang="en-US" altLang="zh-CN" dirty="0"/>
              <a:t>(0);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Lback_motor.setSpeed</a:t>
            </a:r>
            <a:r>
              <a:rPr lang="en-US" altLang="zh-CN" dirty="0"/>
              <a:t>(0);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9862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</a:t>
            </a:r>
            <a:r>
              <a:rPr lang="en-US" altLang="zh-CN" dirty="0" err="1" smtClean="0"/>
              <a:t>Matlab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 err="1"/>
              <a:t>instrhwinfo</a:t>
            </a:r>
            <a:r>
              <a:rPr lang="en-US" altLang="zh-CN" dirty="0"/>
              <a:t>('</a:t>
            </a:r>
            <a:r>
              <a:rPr lang="en-US" altLang="zh-CN" dirty="0" err="1"/>
              <a:t>bluetooth</a:t>
            </a:r>
            <a:r>
              <a:rPr lang="en-US" altLang="zh-CN" dirty="0"/>
              <a:t>')</a:t>
            </a:r>
          </a:p>
          <a:p>
            <a:pPr marL="0" indent="0">
              <a:buNone/>
            </a:pPr>
            <a:r>
              <a:rPr lang="en-US" altLang="zh-CN" dirty="0" err="1"/>
              <a:t>instrhwinfo</a:t>
            </a:r>
            <a:r>
              <a:rPr lang="en-US" altLang="zh-CN" dirty="0"/>
              <a:t>('bluetooth','BT04-A')</a:t>
            </a:r>
          </a:p>
          <a:p>
            <a:pPr marL="0" indent="0">
              <a:buNone/>
            </a:pPr>
            <a:r>
              <a:rPr lang="en-US" altLang="zh-CN" dirty="0"/>
              <a:t>b=Bluetooth('BT04-A',1);</a:t>
            </a:r>
          </a:p>
          <a:p>
            <a:pPr marL="0" indent="0">
              <a:buNone/>
            </a:pPr>
            <a:r>
              <a:rPr lang="en-US" altLang="zh-CN" dirty="0" err="1"/>
              <a:t>fopen</a:t>
            </a:r>
            <a:r>
              <a:rPr lang="en-US" altLang="zh-CN" dirty="0"/>
              <a:t>(b);</a:t>
            </a:r>
          </a:p>
          <a:p>
            <a:pPr marL="0" indent="0">
              <a:buNone/>
            </a:pPr>
            <a:r>
              <a:rPr lang="en-US" altLang="zh-CN" dirty="0" err="1" smtClean="0"/>
              <a:t>fwrite</a:t>
            </a:r>
            <a:r>
              <a:rPr lang="en-US" altLang="zh-CN" dirty="0" smtClean="0"/>
              <a:t>(b,</a:t>
            </a:r>
            <a:r>
              <a:rPr lang="en-US" altLang="zh-CN" dirty="0" smtClean="0"/>
              <a:t>’</a:t>
            </a:r>
            <a:r>
              <a:rPr lang="en-US" altLang="zh-CN" dirty="0" smtClean="0"/>
              <a:t>3’);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805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</a:t>
            </a:r>
            <a:r>
              <a:rPr lang="en-US" altLang="zh-CN" dirty="0" err="1" smtClean="0"/>
              <a:t>Matlab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altLang="zh-CN" dirty="0"/>
              <a:t>clear;</a:t>
            </a:r>
          </a:p>
          <a:p>
            <a:pPr marL="0" indent="0">
              <a:buNone/>
            </a:pPr>
            <a:r>
              <a:rPr lang="en-US" altLang="zh-CN" dirty="0" err="1"/>
              <a:t>sp</a:t>
            </a:r>
            <a:r>
              <a:rPr lang="en-US" altLang="zh-CN" dirty="0"/>
              <a:t>=</a:t>
            </a:r>
            <a:r>
              <a:rPr lang="en-US" altLang="zh-CN" dirty="0" err="1"/>
              <a:t>actxserver</a:t>
            </a:r>
            <a:r>
              <a:rPr lang="en-US" altLang="zh-CN" dirty="0"/>
              <a:t>('</a:t>
            </a:r>
            <a:r>
              <a:rPr lang="en-US" altLang="zh-CN" dirty="0" err="1"/>
              <a:t>SAPI.SpVoice</a:t>
            </a:r>
            <a:r>
              <a:rPr lang="en-US" altLang="zh-CN" dirty="0"/>
              <a:t>');</a:t>
            </a:r>
          </a:p>
          <a:p>
            <a:pPr marL="0" indent="0">
              <a:buNone/>
            </a:pPr>
            <a:r>
              <a:rPr lang="en-US" altLang="zh-CN" dirty="0" smtClean="0"/>
              <a:t>camera=webcam(1); </a:t>
            </a:r>
            <a:r>
              <a:rPr lang="en-US" altLang="zh-CN" dirty="0"/>
              <a:t>%connect to camera</a:t>
            </a:r>
          </a:p>
          <a:p>
            <a:pPr marL="0" indent="0">
              <a:buNone/>
            </a:pPr>
            <a:r>
              <a:rPr lang="en-US" altLang="zh-CN" dirty="0" err="1"/>
              <a:t>nnet</a:t>
            </a:r>
            <a:r>
              <a:rPr lang="en-US" altLang="zh-CN" dirty="0"/>
              <a:t>=</a:t>
            </a:r>
            <a:r>
              <a:rPr lang="en-US" altLang="zh-CN" dirty="0" err="1"/>
              <a:t>alexnet</a:t>
            </a:r>
            <a:r>
              <a:rPr lang="en-US" altLang="zh-CN" dirty="0"/>
              <a:t>;%load neural </a:t>
            </a:r>
            <a:r>
              <a:rPr lang="en-US" altLang="zh-CN" dirty="0" smtClean="0"/>
              <a:t>network </a:t>
            </a:r>
            <a:r>
              <a:rPr lang="en-US" altLang="zh-CN" dirty="0" err="1" smtClean="0"/>
              <a:t>alexnet</a:t>
            </a:r>
            <a:r>
              <a:rPr lang="en-US" altLang="zh-CN" dirty="0" smtClean="0"/>
              <a:t> </a:t>
            </a:r>
          </a:p>
          <a:p>
            <a:pPr marL="0" indent="0">
              <a:buNone/>
            </a:pPr>
            <a:r>
              <a:rPr lang="en-US" altLang="zh-CN" dirty="0" smtClean="0"/>
              <a:t>%</a:t>
            </a:r>
            <a:r>
              <a:rPr lang="en-US" altLang="zh-CN" dirty="0"/>
              <a:t>make a circle to reload frame from camera</a:t>
            </a:r>
          </a:p>
          <a:p>
            <a:pPr marL="0" indent="0">
              <a:buNone/>
            </a:pPr>
            <a:r>
              <a:rPr lang="en-US" altLang="zh-CN" dirty="0"/>
              <a:t>while true</a:t>
            </a:r>
          </a:p>
          <a:p>
            <a:pPr marL="0" indent="0">
              <a:buNone/>
            </a:pPr>
            <a:r>
              <a:rPr lang="en-US" altLang="zh-CN" dirty="0" smtClean="0"/>
              <a:t>   picture=</a:t>
            </a:r>
            <a:r>
              <a:rPr lang="en-US" altLang="zh-CN" dirty="0" err="1" smtClean="0"/>
              <a:t>camera.snapshot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 smtClean="0"/>
              <a:t>   picture=</a:t>
            </a:r>
            <a:r>
              <a:rPr lang="en-US" altLang="zh-CN" dirty="0" err="1" smtClean="0"/>
              <a:t>imresize</a:t>
            </a:r>
            <a:r>
              <a:rPr lang="en-US" altLang="zh-CN" dirty="0" smtClean="0"/>
              <a:t>(picture</a:t>
            </a:r>
            <a:r>
              <a:rPr lang="en-US" altLang="zh-CN" dirty="0"/>
              <a:t>,[227,227]);%resize picture</a:t>
            </a:r>
          </a:p>
          <a:p>
            <a:pPr marL="0" indent="0">
              <a:buNone/>
            </a:pPr>
            <a:r>
              <a:rPr lang="en-US" altLang="zh-CN" dirty="0" smtClean="0"/>
              <a:t>   picture=</a:t>
            </a:r>
            <a:r>
              <a:rPr lang="en-US" altLang="zh-CN" dirty="0" err="1" smtClean="0"/>
              <a:t>imrotate</a:t>
            </a:r>
            <a:r>
              <a:rPr lang="en-US" altLang="zh-CN" dirty="0" smtClean="0"/>
              <a:t>(picture</a:t>
            </a:r>
            <a:r>
              <a:rPr lang="en-US" altLang="zh-CN" dirty="0"/>
              <a:t>, -90);</a:t>
            </a:r>
          </a:p>
          <a:p>
            <a:pPr marL="0" indent="0">
              <a:buNone/>
            </a:pPr>
            <a:r>
              <a:rPr lang="en-US" altLang="zh-CN" dirty="0" smtClean="0"/>
              <a:t>  label=classify(</a:t>
            </a:r>
            <a:r>
              <a:rPr lang="en-US" altLang="zh-CN" dirty="0" err="1" smtClean="0"/>
              <a:t>nnet,picture</a:t>
            </a:r>
            <a:r>
              <a:rPr lang="en-US" altLang="zh-CN" dirty="0"/>
              <a:t>);%</a:t>
            </a:r>
          </a:p>
          <a:p>
            <a:pPr marL="0" indent="0">
              <a:buNone/>
            </a:pPr>
            <a:r>
              <a:rPr lang="en-US" altLang="zh-CN" dirty="0" smtClean="0"/>
              <a:t>  image(picture</a:t>
            </a:r>
            <a:r>
              <a:rPr lang="en-US" altLang="zh-CN" dirty="0"/>
              <a:t>);</a:t>
            </a:r>
          </a:p>
          <a:p>
            <a:pPr marL="0" indent="0">
              <a:buNone/>
            </a:pPr>
            <a:r>
              <a:rPr lang="en-US" altLang="zh-CN" dirty="0" smtClean="0"/>
              <a:t>  title(char(label</a:t>
            </a:r>
            <a:r>
              <a:rPr lang="en-US" altLang="zh-CN" dirty="0"/>
              <a:t>));</a:t>
            </a:r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sp.Speak</a:t>
            </a:r>
            <a:r>
              <a:rPr lang="en-US" altLang="zh-CN" dirty="0" smtClean="0"/>
              <a:t>(char(label</a:t>
            </a:r>
            <a:r>
              <a:rPr lang="en-US" altLang="zh-CN" dirty="0"/>
              <a:t>));</a:t>
            </a:r>
          </a:p>
          <a:p>
            <a:pPr marL="0" indent="0">
              <a:buNone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drawnow</a:t>
            </a:r>
            <a:r>
              <a:rPr lang="en-US" altLang="zh-CN" dirty="0"/>
              <a:t>;</a:t>
            </a:r>
          </a:p>
          <a:p>
            <a:pPr marL="0" indent="0">
              <a:buNone/>
            </a:pPr>
            <a:r>
              <a:rPr lang="en-US" altLang="zh-CN" dirty="0"/>
              <a:t>end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92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Python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altLang="zh-CN" dirty="0"/>
              <a:t>&gt;&gt;&gt; a = "AB:A4:95:56:34:02"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sock = </a:t>
            </a:r>
            <a:r>
              <a:rPr lang="en-US" altLang="zh-CN" dirty="0" err="1"/>
              <a:t>bluetooth.BluetoothSocket</a:t>
            </a:r>
            <a:r>
              <a:rPr lang="en-US" altLang="zh-CN" dirty="0"/>
              <a:t>(</a:t>
            </a:r>
            <a:r>
              <a:rPr lang="en-US" altLang="zh-CN" dirty="0" err="1"/>
              <a:t>bluetooth.RFCOMM</a:t>
            </a:r>
            <a:r>
              <a:rPr lang="en-US" altLang="zh-CN" dirty="0"/>
              <a:t>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sock.connect</a:t>
            </a:r>
            <a:r>
              <a:rPr lang="en-US" altLang="zh-CN" dirty="0"/>
              <a:t>((a,1))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sock.send</a:t>
            </a:r>
            <a:r>
              <a:rPr lang="en-US" altLang="zh-CN" dirty="0" smtClean="0"/>
              <a:t>(“1")</a:t>
            </a:r>
            <a:endParaRPr lang="zh-CN" altLang="en-US" dirty="0"/>
          </a:p>
          <a:p>
            <a:pPr marL="0" indent="0">
              <a:buNone/>
            </a:pPr>
            <a:endParaRPr lang="en-US" altLang="zh-CN" dirty="0" smtClean="0"/>
          </a:p>
          <a:p>
            <a:pPr marL="0" indent="0">
              <a:buNone/>
            </a:pPr>
            <a:r>
              <a:rPr lang="en-US" altLang="zh-CN" dirty="0" smtClean="0"/>
              <a:t>&gt;&gt;&gt; </a:t>
            </a:r>
            <a:r>
              <a:rPr lang="en-US" altLang="zh-CN" dirty="0"/>
              <a:t>data = </a:t>
            </a:r>
            <a:r>
              <a:rPr lang="en-US" altLang="zh-CN" dirty="0" err="1"/>
              <a:t>sock.recv</a:t>
            </a:r>
            <a:r>
              <a:rPr lang="en-US" altLang="zh-CN" dirty="0"/>
              <a:t>(12)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print 'received [%s]'%data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&gt;&gt;&gt; </a:t>
            </a:r>
            <a:r>
              <a:rPr lang="en-US" altLang="zh-CN" dirty="0" err="1"/>
              <a:t>sock.close</a:t>
            </a:r>
            <a:r>
              <a:rPr lang="en-US" altLang="zh-CN" dirty="0"/>
              <a:t>()</a:t>
            </a:r>
            <a:endParaRPr lang="zh-CN" altLang="en-US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2830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outline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About </a:t>
            </a:r>
            <a:r>
              <a:rPr lang="en-US" altLang="zh-CN" dirty="0" err="1" smtClean="0"/>
              <a:t>Aicar</a:t>
            </a:r>
            <a:endParaRPr lang="en-US" altLang="zh-CN" dirty="0" smtClean="0"/>
          </a:p>
          <a:p>
            <a:r>
              <a:rPr lang="en-US" altLang="zh-CN" dirty="0" smtClean="0"/>
              <a:t>Hardware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  <a:p>
            <a:r>
              <a:rPr lang="en-US" altLang="zh-CN" dirty="0" smtClean="0"/>
              <a:t>Software </a:t>
            </a:r>
            <a:r>
              <a:rPr lang="en-US" altLang="zh-CN" dirty="0" err="1" smtClean="0"/>
              <a:t>Compents</a:t>
            </a:r>
            <a:endParaRPr lang="en-US" altLang="zh-CN" dirty="0" smtClean="0"/>
          </a:p>
          <a:p>
            <a:r>
              <a:rPr lang="en-US" altLang="zh-CN" dirty="0" smtClean="0"/>
              <a:t>Functions</a:t>
            </a:r>
          </a:p>
          <a:p>
            <a:r>
              <a:rPr lang="en-US" altLang="zh-CN" dirty="0" smtClean="0"/>
              <a:t>Interfaces</a:t>
            </a:r>
          </a:p>
          <a:p>
            <a:r>
              <a:rPr lang="en-US" altLang="zh-CN" dirty="0" smtClean="0"/>
              <a:t>Applications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Interfaces - Python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dirty="0"/>
              <a:t>vid= cv2.VideoCapture(0)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 err="1"/>
              <a:t>time.sleep</a:t>
            </a:r>
            <a:r>
              <a:rPr lang="en-US" altLang="zh-CN" dirty="0"/>
              <a:t>(2)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b=</a:t>
            </a:r>
            <a:r>
              <a:rPr lang="en-US" altLang="zh-CN" dirty="0" err="1"/>
              <a:t>vid.read</a:t>
            </a:r>
            <a:r>
              <a:rPr lang="en-US" altLang="zh-CN" dirty="0"/>
              <a:t>()[1]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cv2.namedWindow("a") 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cv2.imshow("</a:t>
            </a:r>
            <a:r>
              <a:rPr lang="en-US" altLang="zh-CN" dirty="0" err="1"/>
              <a:t>a",b</a:t>
            </a:r>
            <a:r>
              <a:rPr lang="en-US" altLang="zh-CN" dirty="0"/>
              <a:t>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cv2.waitKey(0)</a:t>
            </a: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cv2.destroyAllWindows()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216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Applications</a:t>
            </a:r>
            <a:endParaRPr lang="en-US" altLang="zh-CN" dirty="0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Video demo 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8829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References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/>
              <a:t>Arduino.cc </a:t>
            </a:r>
            <a:r>
              <a:rPr lang="en-US" altLang="zh-CN" dirty="0" smtClean="0"/>
              <a:t>— Introduce microcontroller </a:t>
            </a:r>
            <a:r>
              <a:rPr lang="en-US" altLang="zh-CN" dirty="0"/>
              <a:t>used in this project, get project ideas, and learn programming tips, </a:t>
            </a:r>
            <a:r>
              <a:rPr lang="en-US" altLang="zh-CN" dirty="0" err="1"/>
              <a:t>Arduino</a:t>
            </a:r>
            <a:r>
              <a:rPr lang="en-US" altLang="zh-CN" dirty="0"/>
              <a:t> is a very popular and relatively inexpensive way to do projects with microcontrollers.  </a:t>
            </a:r>
            <a:endParaRPr lang="en-US" altLang="zh-CN" dirty="0" smtClean="0"/>
          </a:p>
          <a:p>
            <a:r>
              <a:rPr lang="en-US" altLang="zh-CN" dirty="0" smtClean="0"/>
              <a:t>Taobao.com </a:t>
            </a:r>
            <a:r>
              <a:rPr lang="en-US" altLang="zh-CN" dirty="0"/>
              <a:t>— </a:t>
            </a:r>
            <a:r>
              <a:rPr lang="en-US" altLang="zh-CN" dirty="0" smtClean="0"/>
              <a:t>All stuff used</a:t>
            </a:r>
            <a:r>
              <a:rPr lang="en-US" altLang="zh-CN" dirty="0"/>
              <a:t>,</a:t>
            </a:r>
            <a:r>
              <a:rPr lang="en-US" altLang="zh-CN" dirty="0" smtClean="0"/>
              <a:t> including  </a:t>
            </a:r>
            <a:r>
              <a:rPr lang="en-US" altLang="zh-CN" dirty="0" err="1" smtClean="0"/>
              <a:t>Arduino</a:t>
            </a:r>
            <a:r>
              <a:rPr lang="en-US" altLang="zh-CN" dirty="0" smtClean="0"/>
              <a:t> Uno, DC </a:t>
            </a:r>
            <a:r>
              <a:rPr lang="en-US" altLang="zh-CN" dirty="0"/>
              <a:t>motors, </a:t>
            </a:r>
            <a:r>
              <a:rPr lang="en-US" altLang="zh-CN" dirty="0" smtClean="0"/>
              <a:t>sensors and </a:t>
            </a:r>
            <a:r>
              <a:rPr lang="en-US" altLang="zh-CN" dirty="0"/>
              <a:t>more. </a:t>
            </a:r>
            <a:r>
              <a:rPr lang="en-US" altLang="zh-CN" dirty="0" smtClean="0"/>
              <a:t>A corresponding </a:t>
            </a:r>
            <a:r>
              <a:rPr lang="en-US" altLang="zh-CN" dirty="0"/>
              <a:t>components </a:t>
            </a:r>
            <a:r>
              <a:rPr lang="en-US" altLang="zh-CN" dirty="0" smtClean="0"/>
              <a:t>reference list for the </a:t>
            </a:r>
            <a:r>
              <a:rPr lang="en-US" altLang="zh-CN" dirty="0" err="1" smtClean="0"/>
              <a:t>Aicar</a:t>
            </a:r>
            <a:r>
              <a:rPr lang="en-US" altLang="zh-CN" dirty="0" smtClean="0"/>
              <a:t> hardware is attached.</a:t>
            </a:r>
          </a:p>
        </p:txBody>
      </p:sp>
    </p:spTree>
    <p:extLst>
      <p:ext uri="{BB962C8B-B14F-4D97-AF65-F5344CB8AC3E}">
        <p14:creationId xmlns:p14="http://schemas.microsoft.com/office/powerpoint/2010/main" val="307565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components list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For reference only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52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 l="5273" t="33691" r="22656" b="13574"/>
          <a:stretch>
            <a:fillRect/>
          </a:stretch>
        </p:blipFill>
        <p:spPr bwMode="auto">
          <a:xfrm>
            <a:off x="142844" y="1214422"/>
            <a:ext cx="8786874" cy="5143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3348459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 l="4687" t="34424" r="22070" b="12109"/>
          <a:stretch>
            <a:fillRect/>
          </a:stretch>
        </p:blipFill>
        <p:spPr bwMode="auto">
          <a:xfrm>
            <a:off x="214250" y="1071546"/>
            <a:ext cx="8929750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06885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 l="5273" t="32959" r="22656" b="12841"/>
          <a:stretch>
            <a:fillRect/>
          </a:stretch>
        </p:blipFill>
        <p:spPr bwMode="auto">
          <a:xfrm>
            <a:off x="142844" y="928670"/>
            <a:ext cx="8786874" cy="528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432143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 l="5273" t="23437" r="22656" b="23096"/>
          <a:stretch>
            <a:fillRect/>
          </a:stretch>
        </p:blipFill>
        <p:spPr bwMode="auto">
          <a:xfrm>
            <a:off x="142844" y="1071546"/>
            <a:ext cx="8786874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76144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73" t="24902" r="22656" b="29688"/>
          <a:stretch>
            <a:fillRect/>
          </a:stretch>
        </p:blipFill>
        <p:spPr bwMode="auto">
          <a:xfrm>
            <a:off x="214282" y="1285860"/>
            <a:ext cx="8786874" cy="4429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0357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l="5273" t="18310" r="23828" b="28223"/>
          <a:stretch>
            <a:fillRect/>
          </a:stretch>
        </p:blipFill>
        <p:spPr bwMode="auto">
          <a:xfrm>
            <a:off x="214282" y="1071546"/>
            <a:ext cx="8643998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45584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Aicar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</a:t>
            </a:r>
            <a:r>
              <a:rPr lang="en-US" sz="2800" dirty="0"/>
              <a:t> computer science, the field of AI research defines itself as the study of "</a:t>
            </a:r>
            <a:r>
              <a:rPr lang="en-US" sz="2800" b="1" dirty="0"/>
              <a:t>intelligent agents</a:t>
            </a:r>
            <a:r>
              <a:rPr lang="en-US" sz="2800" dirty="0"/>
              <a:t>": any device that perceives its environment and takes actions that maximize its chance of success at some </a:t>
            </a:r>
            <a:r>
              <a:rPr lang="en-US" sz="2800" dirty="0" smtClean="0"/>
              <a:t>goal.</a:t>
            </a:r>
            <a:r>
              <a:rPr lang="en-US" sz="2800" dirty="0"/>
              <a:t> </a:t>
            </a:r>
            <a:endParaRPr lang="en-US" sz="2800" dirty="0" smtClean="0"/>
          </a:p>
          <a:p>
            <a:r>
              <a:rPr lang="en-US" altLang="zh-CN" sz="2800" dirty="0" err="1" smtClean="0"/>
              <a:t>Aicar</a:t>
            </a:r>
            <a:r>
              <a:rPr lang="en-US" altLang="zh-CN" sz="2800" dirty="0" smtClean="0"/>
              <a:t> is an inexpensive (~ 50</a:t>
            </a:r>
            <a:r>
              <a:rPr lang="zh-CN" altLang="en-US" sz="2800" dirty="0" smtClean="0"/>
              <a:t>￥</a:t>
            </a:r>
            <a:r>
              <a:rPr lang="en-US" altLang="zh-CN" sz="2800" dirty="0" smtClean="0"/>
              <a:t>) intelligent agent for carrying out research projects in artificial intelligence. With </a:t>
            </a:r>
            <a:r>
              <a:rPr lang="en-US" altLang="zh-CN" sz="2800" dirty="0" err="1" smtClean="0"/>
              <a:t>Aicar</a:t>
            </a:r>
            <a:r>
              <a:rPr lang="en-US" altLang="zh-CN" sz="2800" dirty="0" smtClean="0"/>
              <a:t>, you can test different AI algorithms and policies for conducting actions based on various sensors input. 	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 l="5273" t="19043" r="23242" b="29687"/>
          <a:stretch>
            <a:fillRect/>
          </a:stretch>
        </p:blipFill>
        <p:spPr bwMode="auto">
          <a:xfrm>
            <a:off x="142844" y="1214422"/>
            <a:ext cx="8715436" cy="5000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0430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 l="4687" t="34424" r="22656" b="12109"/>
          <a:stretch>
            <a:fillRect/>
          </a:stretch>
        </p:blipFill>
        <p:spPr bwMode="auto">
          <a:xfrm>
            <a:off x="0" y="1000108"/>
            <a:ext cx="8858312" cy="5214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9559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l="5273" t="24902" r="22070" b="23094"/>
          <a:stretch>
            <a:fillRect/>
          </a:stretch>
        </p:blipFill>
        <p:spPr bwMode="auto">
          <a:xfrm>
            <a:off x="142844" y="1000108"/>
            <a:ext cx="8858312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38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56" t="12190" r="21786" b="19429"/>
          <a:stretch/>
        </p:blipFill>
        <p:spPr bwMode="auto">
          <a:xfrm>
            <a:off x="107504" y="620688"/>
            <a:ext cx="8882744" cy="52106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772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 l="3515" t="17578" r="21484" b="25293"/>
          <a:stretch>
            <a:fillRect/>
          </a:stretch>
        </p:blipFill>
        <p:spPr bwMode="auto">
          <a:xfrm>
            <a:off x="0" y="714356"/>
            <a:ext cx="9144000" cy="5572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019629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Hardware</a:t>
            </a:r>
          </a:p>
        </p:txBody>
      </p:sp>
      <p:pic>
        <p:nvPicPr>
          <p:cNvPr id="4" name="内容占位符 3" descr="IMG_20170827_17201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" y="1214422"/>
            <a:ext cx="4232683" cy="5643578"/>
          </a:xfrm>
        </p:spPr>
      </p:pic>
      <p:pic>
        <p:nvPicPr>
          <p:cNvPr id="5" name="图片 4" descr="IMG_20170827_17212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11316" y="1214422"/>
            <a:ext cx="4232684" cy="564357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57158" y="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Hardware Components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>
            <a:normAutofit lnSpcReduction="10000"/>
          </a:bodyPr>
          <a:lstStyle/>
          <a:p>
            <a:r>
              <a:rPr lang="en-US" altLang="zh-CN" b="1" dirty="0" err="1" smtClean="0"/>
              <a:t>Arduino</a:t>
            </a:r>
            <a:r>
              <a:rPr lang="en-US" altLang="zh-CN" b="1" dirty="0" smtClean="0"/>
              <a:t> UNO</a:t>
            </a:r>
          </a:p>
          <a:p>
            <a:endParaRPr lang="en-US" b="1" dirty="0" smtClean="0"/>
          </a:p>
          <a:p>
            <a:r>
              <a:rPr lang="en-US" b="1" dirty="0" smtClean="0"/>
              <a:t>BT06 Bluetooth</a:t>
            </a:r>
          </a:p>
          <a:p>
            <a:endParaRPr lang="en-US" b="1" dirty="0" smtClean="0"/>
          </a:p>
          <a:p>
            <a:r>
              <a:rPr lang="en-US" b="1" dirty="0" smtClean="0"/>
              <a:t>HC-SR04 Ultrasonic Distance Measuring</a:t>
            </a:r>
          </a:p>
          <a:p>
            <a:endParaRPr lang="en-US" b="1" dirty="0" smtClean="0"/>
          </a:p>
          <a:p>
            <a:r>
              <a:rPr lang="en-US" b="1" dirty="0" smtClean="0"/>
              <a:t>L293D Motor Drive Shield</a:t>
            </a:r>
          </a:p>
          <a:p>
            <a:endParaRPr lang="en-US" dirty="0" smtClean="0"/>
          </a:p>
          <a:p>
            <a:r>
              <a:rPr lang="en-US" b="1" dirty="0" smtClean="0"/>
              <a:t>2WD Smart Robot Car Chassis Kit</a:t>
            </a:r>
          </a:p>
          <a:p>
            <a:endParaRPr lang="en-US" b="1" dirty="0" smtClean="0"/>
          </a:p>
          <a:p>
            <a:endParaRPr lang="en-US" b="1" dirty="0" smtClean="0"/>
          </a:p>
          <a:p>
            <a:endParaRPr lang="en-US" altLang="zh-CN" dirty="0" smtClean="0"/>
          </a:p>
          <a:p>
            <a:pPr>
              <a:buNone/>
            </a:pP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2050" name="Picture 2" descr="Image result for hc-sr04 ultrasoni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786710" y="3143248"/>
            <a:ext cx="1057275" cy="1000125"/>
          </a:xfrm>
          <a:prstGeom prst="rect">
            <a:avLst/>
          </a:prstGeom>
          <a:noFill/>
        </p:spPr>
      </p:pic>
      <p:sp>
        <p:nvSpPr>
          <p:cNvPr id="2052" name="AutoShape 4" descr="BT06蓝牙串口模块 无线透传数据模组 51单片机 兼容HC-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4" name="AutoShape 6" descr="BT06蓝牙串口模块 无线透传数据模组 51单片机 兼容HC-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6" name="AutoShape 8" descr="BT06蓝牙串口模块 无线透传数据 51单片机 兼容HC-06 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58" name="AutoShape 10" descr="BT06蓝牙串口模块 无线透传数据 51单片机 兼容HC-06 DIY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60" name="Picture 12" descr="https://gd4.alicdn.com/imgextra/i2/2833063717/TB2WPU0spXXXXbnXpXXXXXXXXXX_!!2833063717.jpg_400x400.jpg"/>
          <p:cNvPicPr>
            <a:picLocks noChangeAspect="1" noChangeArrowheads="1"/>
          </p:cNvPicPr>
          <p:nvPr/>
        </p:nvPicPr>
        <p:blipFill>
          <a:blip r:embed="rId4"/>
          <a:srcRect l="16875" t="18493" r="23124" b="17808"/>
          <a:stretch>
            <a:fillRect/>
          </a:stretch>
        </p:blipFill>
        <p:spPr bwMode="auto">
          <a:xfrm>
            <a:off x="4929190" y="1928802"/>
            <a:ext cx="1214446" cy="1176495"/>
          </a:xfrm>
          <a:prstGeom prst="rect">
            <a:avLst/>
          </a:prstGeom>
          <a:noFill/>
        </p:spPr>
      </p:pic>
      <p:pic>
        <p:nvPicPr>
          <p:cNvPr id="2062" name="Picture 14" descr="https://gd2.alicdn.com/imgextra/i1/2863694628/TB2vidCpodnpuFjSZPhXXbChpXa_!!2863694628.jpg_400x400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14678" y="785794"/>
            <a:ext cx="1571636" cy="1571636"/>
          </a:xfrm>
          <a:prstGeom prst="rect">
            <a:avLst/>
          </a:prstGeom>
          <a:noFill/>
        </p:spPr>
      </p:pic>
      <p:pic>
        <p:nvPicPr>
          <p:cNvPr id="2064" name="Picture 16" descr="Qunqi L293D Motor Drive Shield For Arduino Duemilanove Mega UNO R3 AVR ATMEL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86380" y="3786190"/>
            <a:ext cx="1643074" cy="1643074"/>
          </a:xfrm>
          <a:prstGeom prst="rect">
            <a:avLst/>
          </a:prstGeom>
          <a:noFill/>
        </p:spPr>
      </p:pic>
      <p:sp>
        <p:nvSpPr>
          <p:cNvPr id="2068" name="AutoShape 20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0" name="AutoShape 22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2" name="AutoShape 24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074" name="AutoShape 26" descr="https://gd3.alicdn.com/imgextra/i3/132136629/TB2nrPCpStkpuFjy0FhXXXQzFXa_!!132136629.jpg_400x400.jpg_.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76" name="Picture 28" descr="https://img.alicdn.com/imgextra/i1/132136629/TB2C02iprtlpuFjSspoXXbcDpXa_!!132136629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86578" y="5072082"/>
            <a:ext cx="1785918" cy="178591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Components</a:t>
            </a:r>
          </a:p>
        </p:txBody>
      </p:sp>
      <p:pic>
        <p:nvPicPr>
          <p:cNvPr id="7" name="图片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268760"/>
            <a:ext cx="8496944" cy="558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Aicar</a:t>
            </a:r>
            <a:r>
              <a:rPr lang="en-US" altLang="zh-CN" dirty="0" smtClean="0"/>
              <a:t> Information Flow</a:t>
            </a:r>
          </a:p>
        </p:txBody>
      </p: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6832"/>
            <a:ext cx="9144000" cy="49411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935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Components Price List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645179"/>
              </p:ext>
            </p:extLst>
          </p:nvPr>
        </p:nvGraphicFramePr>
        <p:xfrm>
          <a:off x="1425" y="1721230"/>
          <a:ext cx="9142574" cy="51367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541030"/>
                <a:gridCol w="1682565"/>
                <a:gridCol w="1162845"/>
                <a:gridCol w="1756134"/>
              </a:tblGrid>
              <a:tr h="6164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Component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Price(¥)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Price($)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Source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2WD Smart Robot Car Chassis Kit 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9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1.38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2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Arduino Uno Compatible(with USB cable)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11.7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1.80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3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HC-SR04 Ultrasonic Sensor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2.2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0.34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4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BT06 Bluetooth Module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8.7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1.34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5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L293D Motor Drive Shield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7.8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1.20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6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Model power battery(3.7V 780mAh) x2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20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3.08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u="sng" kern="100">
                          <a:effectLst/>
                          <a:hlinkClick r:id="rId7"/>
                        </a:rPr>
                        <a:t>Taobao.com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45765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Total Price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kern="100">
                          <a:effectLst/>
                        </a:rPr>
                        <a:t>¥ </a:t>
                      </a:r>
                      <a:r>
                        <a:rPr lang="en-US" sz="2400" kern="100">
                          <a:effectLst/>
                        </a:rPr>
                        <a:t>59.4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400" kern="100">
                          <a:effectLst/>
                        </a:rPr>
                        <a:t>$ 9.14</a:t>
                      </a:r>
                      <a:endParaRPr lang="zh-CN" sz="2000" kern="10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Calibri"/>
                        <a:ea typeface="宋体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67544" y="1326655"/>
            <a:ext cx="831641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宋体" pitchFamily="2" charset="-122"/>
                <a:cs typeface="Times New Roman" pitchFamily="18" charset="0"/>
              </a:rPr>
              <a:t>TABLE I COMPONENTS OF THE AICAR AUTONOMOUS VEHICLE PLATFORM</a:t>
            </a:r>
            <a:endParaRPr kumimoji="0" lang="en-US" altLang="zh-CN" sz="4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5360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Software Components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Video Capture Tools</a:t>
            </a:r>
          </a:p>
          <a:p>
            <a:pPr lvl="1"/>
            <a:r>
              <a:rPr lang="en-US" altLang="zh-CN" dirty="0" err="1" smtClean="0"/>
              <a:t>DroidCam</a:t>
            </a:r>
            <a:r>
              <a:rPr lang="en-US" altLang="zh-CN" dirty="0" smtClean="0"/>
              <a:t> for Android</a:t>
            </a:r>
          </a:p>
          <a:p>
            <a:pPr lvl="1"/>
            <a:r>
              <a:rPr lang="en-US" altLang="zh-CN" dirty="0" err="1" smtClean="0"/>
              <a:t>DroidCam</a:t>
            </a:r>
            <a:r>
              <a:rPr lang="en-US" altLang="zh-CN" dirty="0" smtClean="0"/>
              <a:t> Client for Win/Linux</a:t>
            </a:r>
          </a:p>
          <a:p>
            <a:pPr lvl="1"/>
            <a:endParaRPr lang="en-US" altLang="zh-CN" dirty="0" smtClean="0"/>
          </a:p>
          <a:p>
            <a:r>
              <a:rPr lang="en-US" altLang="zh-CN" dirty="0" smtClean="0"/>
              <a:t>Development</a:t>
            </a:r>
          </a:p>
          <a:p>
            <a:pPr lvl="1"/>
            <a:r>
              <a:rPr lang="en-US" altLang="zh-CN" dirty="0" err="1" smtClean="0"/>
              <a:t>Arduino</a:t>
            </a:r>
            <a:r>
              <a:rPr lang="en-US" altLang="zh-CN" dirty="0" smtClean="0"/>
              <a:t> IDE (C/C++)</a:t>
            </a:r>
          </a:p>
          <a:p>
            <a:pPr lvl="1"/>
            <a:r>
              <a:rPr lang="en-US" altLang="zh-CN" dirty="0" err="1" smtClean="0"/>
              <a:t>Matlab</a:t>
            </a:r>
            <a:endParaRPr lang="en-US" altLang="zh-CN" dirty="0" smtClean="0"/>
          </a:p>
          <a:p>
            <a:pPr lvl="1"/>
            <a:r>
              <a:rPr lang="en-US" altLang="zh-CN" dirty="0"/>
              <a:t>Python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466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2155</TotalTime>
  <Words>917</Words>
  <Application>Microsoft Office PowerPoint</Application>
  <PresentationFormat>全屏显示(4:3)</PresentationFormat>
  <Paragraphs>278</Paragraphs>
  <Slides>34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Office 主题</vt:lpstr>
      <vt:lpstr>Aicar</vt:lpstr>
      <vt:lpstr>outline</vt:lpstr>
      <vt:lpstr>Aicar</vt:lpstr>
      <vt:lpstr>Aicar Hardware</vt:lpstr>
      <vt:lpstr>Hardware Components</vt:lpstr>
      <vt:lpstr>Aicar Components</vt:lpstr>
      <vt:lpstr>Aicar Information Flow</vt:lpstr>
      <vt:lpstr>Components Price List</vt:lpstr>
      <vt:lpstr>Software Components</vt:lpstr>
      <vt:lpstr>Functions</vt:lpstr>
      <vt:lpstr>Functions</vt:lpstr>
      <vt:lpstr>Functions</vt:lpstr>
      <vt:lpstr>Functions</vt:lpstr>
      <vt:lpstr>Functions</vt:lpstr>
      <vt:lpstr>PowerPoint 演示文稿</vt:lpstr>
      <vt:lpstr>PowerPoint 演示文稿</vt:lpstr>
      <vt:lpstr>Interfaces - Matlab</vt:lpstr>
      <vt:lpstr>Interfaces - Matlab</vt:lpstr>
      <vt:lpstr>Interfaces - Python</vt:lpstr>
      <vt:lpstr>Interfaces - Python</vt:lpstr>
      <vt:lpstr>Applications</vt:lpstr>
      <vt:lpstr>References</vt:lpstr>
      <vt:lpstr>Aicar components list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</dc:title>
  <dc:creator>微软用户</dc:creator>
  <cp:lastModifiedBy>h</cp:lastModifiedBy>
  <cp:revision>28</cp:revision>
  <dcterms:created xsi:type="dcterms:W3CDTF">2017-08-25T18:24:49Z</dcterms:created>
  <dcterms:modified xsi:type="dcterms:W3CDTF">2017-09-25T02:05:31Z</dcterms:modified>
</cp:coreProperties>
</file>